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6" r:id="rId2"/>
    <p:sldId id="337" r:id="rId3"/>
    <p:sldId id="267" r:id="rId4"/>
    <p:sldId id="335" r:id="rId5"/>
    <p:sldId id="266" r:id="rId6"/>
    <p:sldId id="272" r:id="rId7"/>
    <p:sldId id="257" r:id="rId8"/>
    <p:sldId id="259" r:id="rId9"/>
    <p:sldId id="261" r:id="rId10"/>
    <p:sldId id="263" r:id="rId11"/>
    <p:sldId id="258" r:id="rId12"/>
    <p:sldId id="305" r:id="rId13"/>
    <p:sldId id="292" r:id="rId14"/>
    <p:sldId id="299" r:id="rId15"/>
    <p:sldId id="304" r:id="rId16"/>
    <p:sldId id="293" r:id="rId17"/>
    <p:sldId id="300" r:id="rId18"/>
    <p:sldId id="301" r:id="rId19"/>
    <p:sldId id="294" r:id="rId20"/>
    <p:sldId id="295" r:id="rId21"/>
    <p:sldId id="296" r:id="rId22"/>
    <p:sldId id="286" r:id="rId23"/>
    <p:sldId id="308" r:id="rId24"/>
    <p:sldId id="309" r:id="rId25"/>
    <p:sldId id="265" r:id="rId26"/>
    <p:sldId id="264" r:id="rId27"/>
    <p:sldId id="283" r:id="rId28"/>
    <p:sldId id="284" r:id="rId29"/>
    <p:sldId id="302" r:id="rId30"/>
    <p:sldId id="303" r:id="rId31"/>
    <p:sldId id="297" r:id="rId32"/>
    <p:sldId id="268" r:id="rId33"/>
    <p:sldId id="273" r:id="rId34"/>
    <p:sldId id="280" r:id="rId35"/>
    <p:sldId id="306" r:id="rId36"/>
    <p:sldId id="279" r:id="rId37"/>
    <p:sldId id="285" r:id="rId38"/>
    <p:sldId id="310" r:id="rId39"/>
    <p:sldId id="322" r:id="rId40"/>
    <p:sldId id="282" r:id="rId41"/>
    <p:sldId id="271" r:id="rId42"/>
    <p:sldId id="274" r:id="rId43"/>
    <p:sldId id="333" r:id="rId44"/>
    <p:sldId id="326" r:id="rId45"/>
    <p:sldId id="323" r:id="rId46"/>
    <p:sldId id="325" r:id="rId47"/>
    <p:sldId id="278" r:id="rId48"/>
    <p:sldId id="334" r:id="rId49"/>
    <p:sldId id="324" r:id="rId50"/>
    <p:sldId id="287" r:id="rId51"/>
    <p:sldId id="311" r:id="rId52"/>
    <p:sldId id="331" r:id="rId53"/>
    <p:sldId id="270" r:id="rId54"/>
    <p:sldId id="275" r:id="rId55"/>
    <p:sldId id="307" r:id="rId56"/>
    <p:sldId id="330" r:id="rId57"/>
    <p:sldId id="288" r:id="rId58"/>
    <p:sldId id="312" r:id="rId59"/>
    <p:sldId id="315" r:id="rId60"/>
    <p:sldId id="316" r:id="rId61"/>
    <p:sldId id="332" r:id="rId62"/>
    <p:sldId id="317" r:id="rId63"/>
    <p:sldId id="318" r:id="rId64"/>
    <p:sldId id="319" r:id="rId65"/>
    <p:sldId id="320" r:id="rId66"/>
    <p:sldId id="321" r:id="rId67"/>
    <p:sldId id="338" r:id="rId68"/>
    <p:sldId id="339" r:id="rId69"/>
    <p:sldId id="269" r:id="rId70"/>
    <p:sldId id="260" r:id="rId71"/>
    <p:sldId id="262" r:id="rId72"/>
    <p:sldId id="329" r:id="rId73"/>
    <p:sldId id="327" r:id="rId74"/>
    <p:sldId id="328" r:id="rId75"/>
    <p:sldId id="289" r:id="rId76"/>
    <p:sldId id="313" r:id="rId77"/>
    <p:sldId id="314" r:id="rId78"/>
    <p:sldId id="290" r:id="rId7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2" autoAdjust="0"/>
    <p:restoredTop sz="88383" autoAdjust="0"/>
  </p:normalViewPr>
  <p:slideViewPr>
    <p:cSldViewPr>
      <p:cViewPr varScale="1">
        <p:scale>
          <a:sx n="105" d="100"/>
          <a:sy n="105" d="100"/>
        </p:scale>
        <p:origin x="45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2-5-2016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Alt+Enter</a:t>
            </a:r>
            <a:r>
              <a:rPr lang="en-US" dirty="0" smtClean="0"/>
              <a:t> to auto-generate missing interface methods</a:t>
            </a:r>
            <a:r>
              <a:rPr lang="en-US" baseline="0" dirty="0" smtClean="0"/>
              <a:t> </a:t>
            </a:r>
            <a:r>
              <a:rPr lang="en-US" dirty="0" smtClean="0"/>
              <a:t>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61</a:t>
            </a:fld>
            <a:endParaRPr lang="nl-NL"/>
          </a:p>
        </p:txBody>
      </p:sp>
    </p:spTree>
    <p:extLst>
      <p:ext uri="{BB962C8B-B14F-4D97-AF65-F5344CB8AC3E}">
        <p14:creationId xmlns:p14="http://schemas.microsoft.com/office/powerpoint/2010/main" val="102775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62</a:t>
            </a:fld>
            <a:endParaRPr lang="nl-NL"/>
          </a:p>
        </p:txBody>
      </p:sp>
    </p:spTree>
    <p:extLst>
      <p:ext uri="{BB962C8B-B14F-4D97-AF65-F5344CB8AC3E}">
        <p14:creationId xmlns:p14="http://schemas.microsoft.com/office/powerpoint/2010/main" val="271079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63</a:t>
            </a:fld>
            <a:endParaRPr lang="nl-NL"/>
          </a:p>
        </p:txBody>
      </p:sp>
    </p:spTree>
    <p:extLst>
      <p:ext uri="{BB962C8B-B14F-4D97-AF65-F5344CB8AC3E}">
        <p14:creationId xmlns:p14="http://schemas.microsoft.com/office/powerpoint/2010/main" val="252333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64</a:t>
            </a:fld>
            <a:endParaRPr lang="nl-NL"/>
          </a:p>
        </p:txBody>
      </p:sp>
    </p:spTree>
    <p:extLst>
      <p:ext uri="{BB962C8B-B14F-4D97-AF65-F5344CB8AC3E}">
        <p14:creationId xmlns:p14="http://schemas.microsoft.com/office/powerpoint/2010/main" val="286639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65</a:t>
            </a:fld>
            <a:endParaRPr lang="nl-NL"/>
          </a:p>
        </p:txBody>
      </p:sp>
    </p:spTree>
    <p:extLst>
      <p:ext uri="{BB962C8B-B14F-4D97-AF65-F5344CB8AC3E}">
        <p14:creationId xmlns:p14="http://schemas.microsoft.com/office/powerpoint/2010/main" val="330206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66</a:t>
            </a:fld>
            <a:endParaRPr lang="nl-NL"/>
          </a:p>
        </p:txBody>
      </p:sp>
    </p:spTree>
    <p:extLst>
      <p:ext uri="{BB962C8B-B14F-4D97-AF65-F5344CB8AC3E}">
        <p14:creationId xmlns:p14="http://schemas.microsoft.com/office/powerpoint/2010/main" val="356257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67</a:t>
            </a:fld>
            <a:endParaRPr lang="nl-NL"/>
          </a:p>
        </p:txBody>
      </p:sp>
    </p:spTree>
    <p:extLst>
      <p:ext uri="{BB962C8B-B14F-4D97-AF65-F5344CB8AC3E}">
        <p14:creationId xmlns:p14="http://schemas.microsoft.com/office/powerpoint/2010/main" val="3174462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ARG_IMAGE_RESOURCE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field </a:t>
            </a:r>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imageResource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public static </a:t>
            </a: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newInstance</a:t>
            </a:r>
            <a:r>
              <a:rPr lang="en-US" sz="1200" b="0" i="0" u="none" strike="noStrike" kern="1200" baseline="0" dirty="0" smtClean="0">
                <a:solidFill>
                  <a:schemeClr val="tx1"/>
                </a:solidFill>
                <a:latin typeface="+mn-lt"/>
                <a:ea typeface="+mn-ea"/>
                <a:cs typeface="+mn-cs"/>
              </a:rPr>
              <a:t>(Animal animal)</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getArguments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onSaveInstanceState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onCreateView</a:t>
            </a:r>
            <a:r>
              <a:rPr lang="en-US" sz="1200" b="0" i="0" u="none" strike="noStrike" kern="1200" baseline="0" dirty="0" smtClean="0">
                <a:solidFill>
                  <a:schemeClr val="tx1"/>
                </a:solidFill>
                <a:latin typeface="+mn-lt"/>
                <a:ea typeface="+mn-ea"/>
                <a:cs typeface="+mn-cs"/>
              </a:rPr>
              <a:t> inflate </a:t>
            </a:r>
            <a:r>
              <a:rPr lang="en-US" sz="1200" b="0" i="0" u="none" strike="noStrike" kern="1200" baseline="0" dirty="0" err="1" smtClean="0">
                <a:solidFill>
                  <a:schemeClr val="tx1"/>
                </a:solidFill>
                <a:latin typeface="+mn-lt"/>
                <a:ea typeface="+mn-ea"/>
                <a:cs typeface="+mn-cs"/>
              </a:rPr>
              <a:t>fragment_image</a:t>
            </a:r>
            <a:r>
              <a:rPr lang="en-US" sz="1200" b="0" i="0" u="none" strike="noStrike" kern="1200" baseline="0" dirty="0" smtClean="0">
                <a:solidFill>
                  <a:schemeClr val="tx1"/>
                </a:solidFill>
                <a:latin typeface="+mn-lt"/>
                <a:ea typeface="+mn-ea"/>
                <a:cs typeface="+mn-cs"/>
              </a:rPr>
              <a:t>, cast to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and set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resource to </a:t>
            </a:r>
            <a:r>
              <a:rPr lang="en-US" sz="1200" b="0" i="0" u="none" strike="noStrike" kern="1200" baseline="0" dirty="0" err="1" smtClean="0">
                <a:solidFill>
                  <a:schemeClr val="tx1"/>
                </a:solidFill>
                <a:latin typeface="+mn-lt"/>
                <a:ea typeface="+mn-ea"/>
                <a:cs typeface="+mn-cs"/>
              </a:rPr>
              <a:t>imageResource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a:t>
            </a:r>
            <a:endParaRPr lang="en-US" b="0" dirty="0" smtClean="0"/>
          </a:p>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76</a:t>
            </a:fld>
            <a:endParaRPr lang="nl-NL"/>
          </a:p>
        </p:txBody>
      </p:sp>
    </p:spTree>
    <p:extLst>
      <p:ext uri="{BB962C8B-B14F-4D97-AF65-F5344CB8AC3E}">
        <p14:creationId xmlns:p14="http://schemas.microsoft.com/office/powerpoint/2010/main" val="78179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77</a:t>
            </a:fld>
            <a:endParaRPr lang="nl-NL"/>
          </a:p>
        </p:txBody>
      </p:sp>
    </p:spTree>
    <p:extLst>
      <p:ext uri="{BB962C8B-B14F-4D97-AF65-F5344CB8AC3E}">
        <p14:creationId xmlns:p14="http://schemas.microsoft.com/office/powerpoint/2010/main" val="13799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12</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33</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36</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47</a:t>
            </a:fld>
            <a:endParaRPr lang="nl-NL"/>
          </a:p>
        </p:txBody>
      </p:sp>
    </p:spTree>
    <p:extLst>
      <p:ext uri="{BB962C8B-B14F-4D97-AF65-F5344CB8AC3E}">
        <p14:creationId xmlns:p14="http://schemas.microsoft.com/office/powerpoint/2010/main" val="31508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48</a:t>
            </a:fld>
            <a:endParaRPr lang="nl-NL"/>
          </a:p>
        </p:txBody>
      </p:sp>
    </p:spTree>
    <p:extLst>
      <p:ext uri="{BB962C8B-B14F-4D97-AF65-F5344CB8AC3E}">
        <p14:creationId xmlns:p14="http://schemas.microsoft.com/office/powerpoint/2010/main" val="4010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hierarchy of </a:t>
            </a:r>
            <a:r>
              <a:rPr lang="en-US" dirty="0" err="1" smtClean="0"/>
              <a:t>ArrayAdapter</a:t>
            </a:r>
            <a:r>
              <a:rPr lang="en-US" dirty="0" smtClean="0"/>
              <a:t> 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58</a:t>
            </a:fld>
            <a:endParaRPr lang="nl-NL"/>
          </a:p>
        </p:txBody>
      </p:sp>
    </p:spTree>
    <p:extLst>
      <p:ext uri="{BB962C8B-B14F-4D97-AF65-F5344CB8AC3E}">
        <p14:creationId xmlns:p14="http://schemas.microsoft.com/office/powerpoint/2010/main" val="334582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59</a:t>
            </a:fld>
            <a:endParaRPr lang="nl-NL"/>
          </a:p>
        </p:txBody>
      </p:sp>
    </p:spTree>
    <p:extLst>
      <p:ext uri="{BB962C8B-B14F-4D97-AF65-F5344CB8AC3E}">
        <p14:creationId xmlns:p14="http://schemas.microsoft.com/office/powerpoint/2010/main" val="39149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60</a:t>
            </a:fld>
            <a:endParaRPr lang="nl-NL"/>
          </a:p>
        </p:txBody>
      </p:sp>
    </p:spTree>
    <p:extLst>
      <p:ext uri="{BB962C8B-B14F-4D97-AF65-F5344CB8AC3E}">
        <p14:creationId xmlns:p14="http://schemas.microsoft.com/office/powerpoint/2010/main" val="1994419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2-5-2016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2-5-2016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
        <p:nvSpPr>
          <p:cNvPr id="2" name="TextBox 1"/>
          <p:cNvSpPr txBox="1"/>
          <p:nvPr/>
        </p:nvSpPr>
        <p:spPr>
          <a:xfrm>
            <a:off x="119336" y="116632"/>
            <a:ext cx="4868962" cy="1815882"/>
          </a:xfrm>
          <a:prstGeom prst="rect">
            <a:avLst/>
          </a:prstGeom>
          <a:solidFill>
            <a:srgbClr val="080808">
              <a:alpha val="50196"/>
            </a:srgbClr>
          </a:solidFill>
        </p:spPr>
        <p:txBody>
          <a:bodyPr wrap="none" lIns="182880" tIns="182880" rIns="182880" bIns="182880" rtlCol="0">
            <a:spAutoFit/>
          </a:bodyPr>
          <a:lstStyle/>
          <a:p>
            <a:pPr>
              <a:spcAft>
                <a:spcPts val="1200"/>
              </a:spcAft>
            </a:pPr>
            <a:r>
              <a:rPr lang="en-US" sz="2800" b="1" dirty="0" err="1" smtClean="0">
                <a:solidFill>
                  <a:schemeClr val="bg1"/>
                </a:solidFill>
              </a:rPr>
              <a:t>WiFi</a:t>
            </a:r>
            <a:endParaRPr lang="en-US" sz="2800" b="1" dirty="0">
              <a:solidFill>
                <a:schemeClr val="bg1"/>
              </a:solidFill>
            </a:endParaRPr>
          </a:p>
          <a:p>
            <a:r>
              <a:rPr lang="en-US" sz="2800" dirty="0" err="1" smtClean="0">
                <a:solidFill>
                  <a:schemeClr val="bg1"/>
                </a:solidFill>
              </a:rPr>
              <a:t>Shoppagina</a:t>
            </a:r>
            <a:r>
              <a:rPr lang="en-US" sz="2800" dirty="0" smtClean="0">
                <a:solidFill>
                  <a:schemeClr val="bg1"/>
                </a:solidFill>
              </a:rPr>
              <a:t> workshop 1 &amp; 2</a:t>
            </a:r>
          </a:p>
          <a:p>
            <a:r>
              <a:rPr lang="en-US" sz="2800" dirty="0" smtClean="0">
                <a:solidFill>
                  <a:schemeClr val="bg1"/>
                </a:solidFill>
              </a:rPr>
              <a:t>workshop123</a:t>
            </a:r>
            <a:endParaRPr lang="en-US" sz="2800" dirty="0">
              <a:solidFill>
                <a:schemeClr val="bg1"/>
              </a:solidFill>
            </a:endParaRPr>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a:t>Resources</a:t>
            </a:r>
          </a:p>
          <a:p>
            <a:r>
              <a:rPr lang="en-US" dirty="0"/>
              <a:t>Safe and Secure</a:t>
            </a:r>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a:solidFill>
                  <a:schemeClr val="bg1"/>
                </a:solidFill>
                <a:latin typeface="Consolas" panose="020B0609020204030204" pitchFamily="49" charset="0"/>
              </a:rPr>
              <a:t>https://pixplicity.gitbooks.io/beginners-workshop/content/</a:t>
            </a: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9843478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://pixplicity.gitbooks.io/android-beginners-workshop</a:t>
            </a:r>
            <a:r>
              <a:rPr lang="en-US" sz="2400" dirty="0" smtClean="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Monday</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9:00	Welcome &amp; coffee</a:t>
            </a:r>
          </a:p>
          <a:p>
            <a:pPr marL="0" indent="0">
              <a:buNone/>
            </a:pPr>
            <a:r>
              <a:rPr lang="en-US" dirty="0" smtClean="0"/>
              <a:t>  9:30	Setup</a:t>
            </a:r>
          </a:p>
          <a:p>
            <a:pPr marL="0" indent="0">
              <a:buNone/>
            </a:pPr>
            <a:r>
              <a:rPr lang="en-US" dirty="0" smtClean="0"/>
              <a:t>10:00	Introduction to Android</a:t>
            </a:r>
            <a:endParaRPr lang="en-US" dirty="0"/>
          </a:p>
          <a:p>
            <a:pPr marL="0" indent="0">
              <a:buNone/>
            </a:pPr>
            <a:r>
              <a:rPr lang="en-US" dirty="0"/>
              <a:t>10:30	Lesson #1</a:t>
            </a:r>
          </a:p>
          <a:p>
            <a:pPr marL="0" indent="0">
              <a:buNone/>
            </a:pPr>
            <a:r>
              <a:rPr lang="en-US" dirty="0" smtClean="0"/>
              <a:t>11:30</a:t>
            </a:r>
            <a:r>
              <a:rPr lang="en-US" dirty="0"/>
              <a:t>	Lesson </a:t>
            </a:r>
            <a:r>
              <a:rPr lang="en-US" dirty="0" smtClean="0"/>
              <a:t>#2</a:t>
            </a:r>
            <a:endParaRPr lang="en-US" dirty="0"/>
          </a:p>
          <a:p>
            <a:pPr marL="0" indent="0">
              <a:buNone/>
            </a:pPr>
            <a:r>
              <a:rPr lang="en-US" dirty="0" smtClean="0"/>
              <a:t>12:30	Lunch</a:t>
            </a:r>
          </a:p>
          <a:p>
            <a:pPr marL="0" indent="0">
              <a:buNone/>
            </a:pPr>
            <a:r>
              <a:rPr lang="en-US" dirty="0" smtClean="0"/>
              <a:t>14:30	Lesson #3</a:t>
            </a:r>
            <a:endParaRPr lang="en-US" dirty="0"/>
          </a:p>
          <a:p>
            <a:pPr marL="0" indent="0">
              <a:buNone/>
            </a:pPr>
            <a:r>
              <a:rPr lang="en-US" dirty="0" smtClean="0"/>
              <a:t>15:30	Lesson #4</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Invoked by Intents</a:t>
            </a:r>
          </a:p>
          <a:p>
            <a:r>
              <a:rPr lang="en-US" dirty="0" smtClean="0"/>
              <a:t>Have 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memory</a:t>
            </a:r>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activity </a:t>
            </a:r>
            <a:r>
              <a:rPr lang="en-US" dirty="0"/>
              <a:t>l</a:t>
            </a:r>
            <a:r>
              <a:rPr lang="en-US" dirty="0" smtClean="0"/>
              <a:t>ife cycle</a:t>
            </a:r>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r>
              <a:rPr lang="en-US" b="0" dirty="0" smtClean="0"/>
              <a:t>Tuesday</a:t>
            </a:r>
            <a:endParaRPr lang="en-US" b="0"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  </a:t>
            </a:r>
            <a:r>
              <a:rPr lang="en-US" dirty="0"/>
              <a:t>9:00	Welcome &amp; coffee</a:t>
            </a:r>
          </a:p>
          <a:p>
            <a:pPr marL="0" indent="0">
              <a:buNone/>
            </a:pPr>
            <a:r>
              <a:rPr lang="en-US" dirty="0"/>
              <a:t>  9:30	</a:t>
            </a:r>
            <a:r>
              <a:rPr lang="en-US" dirty="0" smtClean="0"/>
              <a:t>Setup</a:t>
            </a:r>
          </a:p>
          <a:p>
            <a:pPr marL="0" indent="0">
              <a:buNone/>
            </a:pPr>
            <a:r>
              <a:rPr lang="en-US" dirty="0" smtClean="0"/>
              <a:t>10:00	Review</a:t>
            </a:r>
          </a:p>
          <a:p>
            <a:pPr marL="0" indent="0">
              <a:buNone/>
            </a:pPr>
            <a:r>
              <a:rPr lang="en-US" dirty="0" smtClean="0"/>
              <a:t>11:00	Lesson #5</a:t>
            </a:r>
          </a:p>
          <a:p>
            <a:pPr marL="0" indent="0">
              <a:buNone/>
            </a:pPr>
            <a:r>
              <a:rPr lang="en-US" dirty="0" smtClean="0"/>
              <a:t>12:30	Lunch</a:t>
            </a:r>
          </a:p>
          <a:p>
            <a:pPr marL="0" indent="0">
              <a:buNone/>
            </a:pPr>
            <a:r>
              <a:rPr lang="en-US" dirty="0" smtClean="0"/>
              <a:t>13:30	Hackathon</a:t>
            </a:r>
          </a:p>
          <a:p>
            <a:pPr marL="0" indent="0">
              <a:buNone/>
            </a:pPr>
            <a:r>
              <a:rPr lang="en-US" dirty="0" smtClean="0"/>
              <a:t>16:00	</a:t>
            </a:r>
            <a:r>
              <a:rPr lang="en-US" dirty="0" err="1" smtClean="0"/>
              <a:t>Borrel</a:t>
            </a:r>
            <a:r>
              <a:rPr lang="en-US" dirty="0" smtClean="0"/>
              <a:t>!</a:t>
            </a:r>
            <a:endParaRPr lang="en-US" dirty="0"/>
          </a:p>
        </p:txBody>
      </p:sp>
    </p:spTree>
    <p:extLst>
      <p:ext uri="{BB962C8B-B14F-4D97-AF65-F5344CB8AC3E}">
        <p14:creationId xmlns:p14="http://schemas.microsoft.com/office/powerpoint/2010/main" val="24091467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lstStyle/>
          <a:p>
            <a:r>
              <a:rPr lang="en-US" dirty="0" smtClean="0"/>
              <a:t>Launch a very specific component of an app</a:t>
            </a:r>
          </a:p>
          <a:p>
            <a:pPr lvl="1"/>
            <a:r>
              <a:rPr lang="en-US" dirty="0" smtClean="0"/>
              <a:t>Activities</a:t>
            </a:r>
          </a:p>
          <a:p>
            <a:pPr lvl="1"/>
            <a:r>
              <a:rPr lang="en-US" dirty="0" smtClean="0"/>
              <a:t>Services</a:t>
            </a:r>
          </a:p>
        </p:txBody>
      </p:sp>
      <p:pic>
        <p:nvPicPr>
          <p:cNvPr id="4" name="Content Placeholder 4"/>
          <p:cNvPicPr>
            <a:picLocks noChangeAspect="1"/>
          </p:cNvPicPr>
          <p:nvPr/>
        </p:nvPicPr>
        <p:blipFill>
          <a:blip r:embed="rId2"/>
          <a:stretch>
            <a:fillRect/>
          </a:stretch>
        </p:blipFill>
        <p:spPr>
          <a:xfrm>
            <a:off x="3503712" y="3296986"/>
            <a:ext cx="5184576" cy="2436270"/>
          </a:xfrm>
          <a:prstGeom prst="rect">
            <a:avLst/>
          </a:prstGeom>
        </p:spPr>
      </p:pic>
    </p:spTree>
    <p:extLst>
      <p:ext uri="{BB962C8B-B14F-4D97-AF65-F5344CB8AC3E}">
        <p14:creationId xmlns:p14="http://schemas.microsoft.com/office/powerpoint/2010/main" val="2782360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ActivityA</a:t>
            </a:r>
            <a:r>
              <a:rPr lang="en-US" sz="2400" dirty="0" err="1">
                <a:solidFill>
                  <a:schemeClr val="bg1">
                    <a:lumMod val="75000"/>
                  </a:schemeClr>
                </a:solidFill>
                <a:latin typeface="Consolas" panose="020B0609020204030204" pitchFamily="49" charset="0"/>
              </a:rPr>
              <a:t>.</a:t>
            </a:r>
            <a:r>
              <a:rPr lang="en-US" sz="2400" b="1" dirty="0" err="1" smtClean="0">
                <a:latin typeface="Consolas" panose="020B0609020204030204" pitchFamily="49" charset="0"/>
              </a:rPr>
              <a:t>this</a:t>
            </a:r>
            <a:r>
              <a:rPr lang="en-US" sz="2400" dirty="0" smtClean="0">
                <a:latin typeface="Consolas" panose="020B0609020204030204" pitchFamily="49" charset="0"/>
              </a:rPr>
              <a:t>,</a:t>
            </a:r>
            <a:r>
              <a:rPr lang="en-US" sz="2400" dirty="0">
                <a:latin typeface="Consolas" panose="020B0609020204030204" pitchFamily="49" charset="0"/>
              </a:rPr>
              <a:t/>
            </a:r>
            <a:br>
              <a:rPr lang="en-US" sz="2400" dirty="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ActivityB</a:t>
            </a:r>
            <a:r>
              <a:rPr lang="en-US" sz="2400" dirty="0" err="1">
                <a:solidFill>
                  <a:schemeClr val="bg1">
                    <a:lumMod val="75000"/>
                  </a:schemeClr>
                </a:solidFill>
                <a:latin typeface="Consolas" panose="020B0609020204030204" pitchFamily="49" charset="0"/>
              </a:rPr>
              <a:t>.</a:t>
            </a:r>
            <a:r>
              <a:rPr lang="en-US" sz="2400" dirty="0" err="1">
                <a:solidFill>
                  <a:schemeClr val="tx2">
                    <a:lumMod val="40000"/>
                    <a:lumOff val="60000"/>
                  </a:schemeClr>
                </a:solidFill>
                <a:latin typeface="Consolas" panose="020B0609020204030204" pitchFamily="49" charset="0"/>
              </a:rPr>
              <a:t>class</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a:p>
            <a:pPr marL="0" indent="0">
              <a:buNone/>
            </a:pPr>
            <a:endParaRPr lang="en-US" sz="2400" dirty="0" smtClean="0">
              <a:latin typeface="Consolas" panose="020B0609020204030204" pitchFamily="49" charset="0"/>
            </a:endParaRPr>
          </a:p>
          <a:p>
            <a:pPr marL="0" indent="0">
              <a:buNone/>
            </a:pPr>
            <a:r>
              <a:rPr lang="en-US" sz="2400" dirty="0">
                <a:solidFill>
                  <a:schemeClr val="bg1">
                    <a:lumMod val="75000"/>
                  </a:schemeClr>
                </a:solidFill>
                <a:latin typeface="Consolas" panose="020B0609020204030204" pitchFamily="49" charset="0"/>
              </a:rPr>
              <a:t>// (add data to the intent)</a:t>
            </a:r>
          </a:p>
          <a:p>
            <a:pPr marL="0" indent="0">
              <a:buNone/>
            </a:pPr>
            <a:endParaRPr lang="en-US" sz="2400" dirty="0" smtClean="0">
              <a:latin typeface="Consolas" panose="020B0609020204030204" pitchFamily="49" charset="0"/>
            </a:endParaRP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grpSp>
        <p:nvGrpSpPr>
          <p:cNvPr id="6" name="Group 5"/>
          <p:cNvGrpSpPr/>
          <p:nvPr/>
        </p:nvGrpSpPr>
        <p:grpSpPr>
          <a:xfrm>
            <a:off x="4583832" y="2349460"/>
            <a:ext cx="7589984" cy="769441"/>
            <a:chOff x="3467911" y="2349460"/>
            <a:chExt cx="7589984" cy="769441"/>
          </a:xfrm>
        </p:grpSpPr>
        <p:cxnSp>
          <p:nvCxnSpPr>
            <p:cNvPr id="5" name="Straight Arrow Connector 4"/>
            <p:cNvCxnSpPr/>
            <p:nvPr/>
          </p:nvCxnSpPr>
          <p:spPr>
            <a:xfrm flipH="1">
              <a:off x="3467911" y="2564904"/>
              <a:ext cx="226804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5735960" y="2349460"/>
              <a:ext cx="5321935" cy="769441"/>
            </a:xfrm>
            <a:prstGeom prst="rect">
              <a:avLst/>
            </a:prstGeom>
            <a:noFill/>
          </p:spPr>
          <p:txBody>
            <a:bodyPr wrap="square" rtlCol="0">
              <a:spAutoFit/>
            </a:bodyPr>
            <a:lstStyle/>
            <a:p>
              <a:r>
                <a:rPr lang="en-US" sz="2200" dirty="0" smtClean="0">
                  <a:solidFill>
                    <a:schemeClr val="bg1"/>
                  </a:solidFill>
                </a:rPr>
                <a:t>Do </a:t>
              </a:r>
              <a:r>
                <a:rPr lang="en-US" sz="2200" i="1" dirty="0" smtClean="0">
                  <a:solidFill>
                    <a:schemeClr val="bg1"/>
                  </a:solidFill>
                </a:rPr>
                <a:t>not</a:t>
              </a:r>
              <a:r>
                <a:rPr lang="en-US" sz="2200" dirty="0" smtClean="0">
                  <a:solidFill>
                    <a:schemeClr val="bg1"/>
                  </a:solidFill>
                </a:rPr>
                <a:t> create an instance; </a:t>
              </a:r>
              <a:br>
                <a:rPr lang="en-US" sz="2200" dirty="0" smtClean="0">
                  <a:solidFill>
                    <a:schemeClr val="bg1"/>
                  </a:solidFill>
                </a:rPr>
              </a:br>
              <a:r>
                <a:rPr lang="en-US" sz="2200" dirty="0" smtClean="0">
                  <a:solidFill>
                    <a:schemeClr val="bg1"/>
                  </a:solidFill>
                </a:rPr>
                <a:t>Android will take care of this for you</a:t>
              </a:r>
              <a:endParaRPr lang="en-US" sz="2200" dirty="0">
                <a:solidFill>
                  <a:schemeClr val="bg1"/>
                </a:solidFill>
              </a:endParaRPr>
            </a:p>
          </p:txBody>
        </p:sp>
      </p:grpSp>
      <p:sp>
        <p:nvSpPr>
          <p:cNvPr id="9" name="TextBox 8"/>
          <p:cNvSpPr txBox="1"/>
          <p:nvPr/>
        </p:nvSpPr>
        <p:spPr>
          <a:xfrm>
            <a:off x="6851881" y="3199014"/>
            <a:ext cx="4730519" cy="1107996"/>
          </a:xfrm>
          <a:prstGeom prst="rect">
            <a:avLst/>
          </a:prstGeom>
          <a:noFill/>
        </p:spPr>
        <p:txBody>
          <a:bodyPr wrap="square" rtlCol="0">
            <a:spAutoFit/>
          </a:bodyPr>
          <a:lstStyle/>
          <a:p>
            <a:r>
              <a:rPr lang="en-US" sz="2200" dirty="0" smtClean="0">
                <a:solidFill>
                  <a:schemeClr val="bg1"/>
                </a:solidFill>
              </a:rPr>
              <a:t>You will </a:t>
            </a:r>
            <a:r>
              <a:rPr lang="en-US" sz="2200" i="1" dirty="0" smtClean="0">
                <a:solidFill>
                  <a:schemeClr val="bg1"/>
                </a:solidFill>
              </a:rPr>
              <a:t>never</a:t>
            </a:r>
            <a:r>
              <a:rPr lang="en-US" sz="2200" dirty="0" smtClean="0">
                <a:solidFill>
                  <a:schemeClr val="bg1"/>
                </a:solidFill>
              </a:rPr>
              <a:t> need to create instances in this form:</a:t>
            </a:r>
          </a:p>
          <a:p>
            <a:r>
              <a:rPr lang="en-US" sz="2200" dirty="0" smtClean="0">
                <a:solidFill>
                  <a:schemeClr val="tx2">
                    <a:lumMod val="40000"/>
                    <a:lumOff val="60000"/>
                  </a:schemeClr>
                </a:solidFill>
                <a:latin typeface="Consolas" panose="020B0609020204030204" pitchFamily="49" charset="0"/>
              </a:rPr>
              <a:t>new</a:t>
            </a:r>
            <a:r>
              <a:rPr lang="en-US" sz="2200" dirty="0" smtClean="0">
                <a:solidFill>
                  <a:schemeClr val="bg1"/>
                </a:solidFill>
                <a:latin typeface="Consolas" panose="020B0609020204030204" pitchFamily="49" charset="0"/>
              </a:rPr>
              <a:t> </a:t>
            </a:r>
            <a:r>
              <a:rPr lang="en-US" sz="2200" b="1" dirty="0" err="1" smtClean="0">
                <a:solidFill>
                  <a:schemeClr val="bg1"/>
                </a:solidFill>
                <a:latin typeface="Consolas" panose="020B0609020204030204" pitchFamily="49" charset="0"/>
              </a:rPr>
              <a:t>ActivityB</a:t>
            </a:r>
            <a:r>
              <a:rPr lang="en-US" sz="2200" dirty="0" smtClean="0">
                <a:solidFill>
                  <a:schemeClr val="bg1"/>
                </a:solidFill>
                <a:latin typeface="Consolas" panose="020B0609020204030204" pitchFamily="49" charset="0"/>
              </a:rPr>
              <a:t>();</a:t>
            </a:r>
          </a:p>
        </p:txBody>
      </p:sp>
      <p:sp>
        <p:nvSpPr>
          <p:cNvPr id="12" name="TextBox 11"/>
          <p:cNvSpPr txBox="1"/>
          <p:nvPr/>
        </p:nvSpPr>
        <p:spPr>
          <a:xfrm>
            <a:off x="6851881" y="4387751"/>
            <a:ext cx="4730519" cy="769441"/>
          </a:xfrm>
          <a:prstGeom prst="rect">
            <a:avLst/>
          </a:prstGeom>
          <a:noFill/>
        </p:spPr>
        <p:txBody>
          <a:bodyPr wrap="square" rtlCol="0">
            <a:spAutoFit/>
          </a:bodyPr>
          <a:lstStyle/>
          <a:p>
            <a:r>
              <a:rPr lang="en-US" sz="2200" dirty="0" smtClean="0">
                <a:solidFill>
                  <a:schemeClr val="bg1"/>
                </a:solidFill>
              </a:rPr>
              <a:t>Android maintains the lifecycle of your Activities</a:t>
            </a:r>
            <a:endParaRPr lang="en-US" sz="2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287254377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1+#ppt_w/2"/>
                                          </p:val>
                                        </p:tav>
                                        <p:tav tm="100000">
                                          <p:val>
                                            <p:strVal val="#ppt_x"/>
                                          </p:val>
                                        </p:tav>
                                      </p:tavLst>
                                    </p:anim>
                                    <p:anim calcmode="lin" valueType="num">
                                      <p:cBhvr additive="base">
                                        <p:cTn id="8" dur="1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 fill="hold"/>
                                        <p:tgtEl>
                                          <p:spTgt spid="9"/>
                                        </p:tgtEl>
                                        <p:attrNameLst>
                                          <p:attrName>ppt_x</p:attrName>
                                        </p:attrNameLst>
                                      </p:cBhvr>
                                      <p:tavLst>
                                        <p:tav tm="0">
                                          <p:val>
                                            <p:strVal val="1+#ppt_w/2"/>
                                          </p:val>
                                        </p:tav>
                                        <p:tav tm="100000">
                                          <p:val>
                                            <p:strVal val="#ppt_x"/>
                                          </p:val>
                                        </p:tav>
                                      </p:tavLst>
                                    </p:anim>
                                    <p:anim calcmode="lin" valueType="num">
                                      <p:cBhvr additive="base">
                                        <p:cTn id="13" dur="1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3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 fill="hold"/>
                                        <p:tgtEl>
                                          <p:spTgt spid="12"/>
                                        </p:tgtEl>
                                        <p:attrNameLst>
                                          <p:attrName>ppt_x</p:attrName>
                                        </p:attrNameLst>
                                      </p:cBhvr>
                                      <p:tavLst>
                                        <p:tav tm="0">
                                          <p:val>
                                            <p:strVal val="1+#ppt_w/2"/>
                                          </p:val>
                                        </p:tav>
                                        <p:tav tm="100000">
                                          <p:val>
                                            <p:strVal val="#ppt_x"/>
                                          </p:val>
                                        </p:tav>
                                      </p:tavLst>
                                    </p:anim>
                                    <p:anim calcmode="lin" valueType="num">
                                      <p:cBhvr additive="base">
                                        <p:cTn id="18" dur="1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ACTION_SENDTO</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a:latin typeface="Consolas" panose="020B0609020204030204" pitchFamily="49" charset="0"/>
              </a:rPr>
              <a:t>Uri</a:t>
            </a:r>
            <a:r>
              <a:rPr lang="en-US" sz="2400" dirty="0" err="1">
                <a:solidFill>
                  <a:schemeClr val="bg1">
                    <a:lumMod val="75000"/>
                  </a:schemeClr>
                </a:solidFill>
                <a:latin typeface="Consolas" panose="020B0609020204030204" pitchFamily="49" charset="0"/>
              </a:rPr>
              <a:t>.</a:t>
            </a:r>
            <a:r>
              <a:rPr lang="en-US" sz="2400" dirty="0" err="1">
                <a:latin typeface="Consolas" panose="020B0609020204030204" pitchFamily="49" charset="0"/>
              </a:rPr>
              <a:t>parse</a:t>
            </a:r>
            <a:r>
              <a:rPr lang="en-US" sz="2400" dirty="0">
                <a:solidFill>
                  <a:schemeClr val="bg1">
                    <a:lumMod val="75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"mailto:paul@pixplicity.com"</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EXTRA_SUBJECT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Hi there!"</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EXTRA_TEXT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I learned a lot from the workshop!"</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createChooser</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Send mail</a:t>
            </a:r>
            <a:r>
              <a:rPr lang="en-US" sz="2400" dirty="0" smtClean="0">
                <a:solidFill>
                  <a:schemeClr val="accent6">
                    <a:lumMod val="40000"/>
                    <a:lumOff val="60000"/>
                  </a:schemeClr>
                </a:solidFill>
                <a:latin typeface="Consolas" panose="020B0609020204030204" pitchFamily="49" charset="0"/>
              </a:rPr>
              <a: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pic>
        <p:nvPicPr>
          <p:cNvPr id="23554" name="Picture 2" descr="Send to action chooser di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284984"/>
            <a:ext cx="2857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7098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5" name="Content Placeholder 4"/>
          <p:cNvPicPr>
            <a:picLocks noGrp="1" noChangeAspect="1"/>
          </p:cNvPicPr>
          <p:nvPr>
            <p:ph idx="1"/>
          </p:nvPr>
        </p:nvPicPr>
        <p:blipFill>
          <a:blip r:embed="rId3"/>
          <a:stretch>
            <a:fillRect/>
          </a:stretch>
        </p:blipFill>
        <p:spPr>
          <a:xfrm>
            <a:off x="3503712" y="2645046"/>
            <a:ext cx="5184576" cy="2436270"/>
          </a:xfrm>
          <a:prstGeom prst="rect">
            <a:avLst/>
          </a:prstGeom>
        </p:spPr>
      </p:pic>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1506" name="Picture 2" descr="http://developer.android.com/images/fundamentals/diagram_backstack.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540" y="2625086"/>
            <a:ext cx="7834920" cy="24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0797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2532" name="Picture 4" descr="http://developer.android.com/images/fundamentals/diagram_backstack_singletask_multi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936" y="1901277"/>
            <a:ext cx="6984127" cy="392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63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Debugging crashes</a:t>
            </a:r>
          </a:p>
          <a:p>
            <a:r>
              <a:rPr lang="en-US" dirty="0" smtClean="0"/>
              <a:t>Breakpoint in </a:t>
            </a:r>
            <a:r>
              <a:rPr lang="en-US" dirty="0" err="1" smtClean="0"/>
              <a:t>SecondActivity.onCreate</a:t>
            </a:r>
            <a:r>
              <a:rPr lang="en-US" dirty="0" smtClean="0"/>
              <a:t>()</a:t>
            </a:r>
          </a:p>
          <a:p>
            <a:r>
              <a:rPr lang="en-US" dirty="0" err="1" smtClean="0"/>
              <a:t>Retreive</a:t>
            </a:r>
            <a:r>
              <a:rPr lang="en-US" dirty="0" smtClean="0"/>
              <a:t> email and subject from </a:t>
            </a:r>
            <a:r>
              <a:rPr lang="en-US" dirty="0" err="1" smtClean="0"/>
              <a:t>EditTexts</a:t>
            </a:r>
            <a:endParaRPr lang="en-US" dirty="0" smtClean="0"/>
          </a:p>
          <a:p>
            <a:r>
              <a:rPr lang="en-US" dirty="0" smtClean="0"/>
              <a:t>Create explicit intent to another Activity</a:t>
            </a:r>
          </a:p>
          <a:p>
            <a:r>
              <a:rPr lang="en-US" dirty="0" smtClean="0"/>
              <a:t>Pass along data in Intent extras</a:t>
            </a:r>
          </a:p>
          <a:p>
            <a:r>
              <a:rPr lang="en-US" dirty="0" smtClean="0"/>
              <a:t>Purpose of </a:t>
            </a:r>
            <a:r>
              <a:rPr lang="en-US" dirty="0" err="1" smtClean="0"/>
              <a:t>onSaveInstanceState</a:t>
            </a:r>
            <a:r>
              <a:rPr lang="en-US" dirty="0" smtClean="0"/>
              <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Implicit intent to send an email</a:t>
            </a:r>
          </a:p>
          <a:p>
            <a:r>
              <a:rPr lang="en-US" dirty="0" smtClean="0"/>
              <a:t>Inspecting the activity stack using</a:t>
            </a:r>
            <a:br>
              <a:rPr lang="en-US" dirty="0" smtClean="0"/>
            </a:br>
            <a:r>
              <a:rPr lang="en-US" dirty="0" err="1" smtClean="0">
                <a:latin typeface="Consolas" panose="020B0609020204030204" pitchFamily="49" charset="0"/>
              </a:rPr>
              <a:t>adb</a:t>
            </a:r>
            <a:r>
              <a:rPr lang="en-US" dirty="0" smtClean="0">
                <a:latin typeface="Consolas" panose="020B0609020204030204" pitchFamily="49" charset="0"/>
              </a:rPr>
              <a:t> shell </a:t>
            </a:r>
            <a:r>
              <a:rPr lang="en-US" dirty="0" err="1" smtClean="0">
                <a:latin typeface="Consolas" panose="020B0609020204030204" pitchFamily="49" charset="0"/>
              </a:rPr>
              <a:t>dumpsys</a:t>
            </a:r>
            <a:r>
              <a:rPr lang="en-US" dirty="0" smtClean="0">
                <a:latin typeface="Consolas" panose="020B0609020204030204" pitchFamily="49" charset="0"/>
              </a:rPr>
              <a:t> activity</a:t>
            </a:r>
            <a:endParaRPr lang="en-US"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954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 contract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chemeClr val="tx2">
                    <a:lumMod val="40000"/>
                    <a:lumOff val="60000"/>
                  </a:schemeClr>
                </a:solidFill>
                <a:latin typeface="Consolas" panose="020B0609020204030204" pitchFamily="49" charset="0"/>
              </a:rPr>
              <a:t>int</a:t>
            </a:r>
            <a:r>
              <a:rPr lang="en-US" dirty="0" smtClean="0">
                <a:latin typeface="Consolas" panose="020B0609020204030204" pitchFamily="49" charset="0"/>
              </a:rPr>
              <a:t> </a:t>
            </a:r>
            <a:r>
              <a:rPr lang="en-US" dirty="0" err="1">
                <a:latin typeface="Consolas" panose="020B0609020204030204" pitchFamily="49" charset="0"/>
              </a:rPr>
              <a:t>getCount</a:t>
            </a:r>
            <a:r>
              <a:rPr lang="en-US" sz="3100" dirty="0">
                <a:solidFill>
                  <a:schemeClr val="bg1">
                    <a:lumMod val="75000"/>
                  </a:schemeClr>
                </a:solidFill>
                <a:latin typeface="Consolas" panose="020B0609020204030204" pitchFamily="49" charset="0"/>
              </a:rPr>
              <a:t>();</a:t>
            </a:r>
          </a:p>
          <a:p>
            <a:pPr marL="0" indent="0">
              <a:buNone/>
            </a:pPr>
            <a:r>
              <a:rPr lang="en-US" dirty="0"/>
              <a:t>How many items are in the data set represented by this Adapter</a:t>
            </a:r>
          </a:p>
          <a:p>
            <a:pPr marL="0" indent="0">
              <a:buNone/>
            </a:pPr>
            <a:endParaRPr lang="en-US" dirty="0"/>
          </a:p>
          <a:p>
            <a:pPr marL="0" indent="0">
              <a:buNone/>
            </a:pPr>
            <a:r>
              <a:rPr lang="en-US" b="1" dirty="0">
                <a:latin typeface="Consolas" panose="020B0609020204030204" pitchFamily="49" charset="0"/>
              </a:rPr>
              <a:t>Object</a:t>
            </a:r>
            <a:r>
              <a:rPr lang="en-US" dirty="0">
                <a:latin typeface="Consolas" panose="020B0609020204030204" pitchFamily="49" charset="0"/>
              </a:rPr>
              <a:t> </a:t>
            </a:r>
            <a:r>
              <a:rPr lang="en-US" dirty="0" err="1">
                <a:latin typeface="Consolas" panose="020B0609020204030204" pitchFamily="49" charset="0"/>
              </a:rPr>
              <a:t>getItem</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data item associated with the specified position in the data </a:t>
            </a:r>
            <a:r>
              <a:rPr lang="en-US" dirty="0" smtClean="0"/>
              <a:t>set</a:t>
            </a:r>
            <a:endParaRPr lang="en-US" dirty="0"/>
          </a:p>
          <a:p>
            <a:pPr marL="0" indent="0">
              <a:buNone/>
            </a:pPr>
            <a:endParaRPr lang="en-US" dirty="0"/>
          </a:p>
          <a:p>
            <a:pPr marL="0" indent="0">
              <a:buNone/>
            </a:pPr>
            <a:r>
              <a:rPr lang="en-US" dirty="0">
                <a:solidFill>
                  <a:schemeClr val="tx2">
                    <a:lumMod val="40000"/>
                    <a:lumOff val="60000"/>
                  </a:schemeClr>
                </a:solidFill>
                <a:latin typeface="Consolas" panose="020B0609020204030204" pitchFamily="49" charset="0"/>
              </a:rPr>
              <a:t>long</a:t>
            </a:r>
            <a:r>
              <a:rPr lang="en-US" dirty="0">
                <a:latin typeface="Consolas" panose="020B0609020204030204" pitchFamily="49" charset="0"/>
              </a:rPr>
              <a:t> </a:t>
            </a:r>
            <a:r>
              <a:rPr lang="en-US" dirty="0" err="1">
                <a:latin typeface="Consolas" panose="020B0609020204030204" pitchFamily="49" charset="0"/>
              </a:rPr>
              <a:t>getItemId</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row id associated with the specified position in the list</a:t>
            </a:r>
          </a:p>
          <a:p>
            <a:pPr marL="0" indent="0">
              <a:buNone/>
            </a:pPr>
            <a:endParaRPr lang="en-US" dirty="0"/>
          </a:p>
          <a:p>
            <a:pPr marL="0" indent="0">
              <a:buNone/>
            </a:pPr>
            <a:r>
              <a:rPr lang="en-US" b="1" dirty="0">
                <a:latin typeface="Consolas" panose="020B0609020204030204" pitchFamily="49" charset="0"/>
              </a:rPr>
              <a:t>View</a:t>
            </a:r>
            <a:r>
              <a:rPr lang="en-US" dirty="0">
                <a:latin typeface="Consolas" panose="020B0609020204030204" pitchFamily="49" charset="0"/>
              </a:rPr>
              <a:t> </a:t>
            </a:r>
            <a:r>
              <a:rPr lang="en-US" dirty="0" err="1">
                <a:latin typeface="Consolas" panose="020B0609020204030204" pitchFamily="49" charset="0"/>
              </a:rPr>
              <a:t>getView</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r>
              <a:rPr lang="en-US" dirty="0">
                <a:latin typeface="Consolas" panose="020B0609020204030204" pitchFamily="49" charset="0"/>
              </a:rPr>
              <a:t> </a:t>
            </a:r>
            <a:r>
              <a:rPr lang="en-US" b="1" dirty="0">
                <a:latin typeface="Consolas" panose="020B0609020204030204" pitchFamily="49" charset="0"/>
              </a:rPr>
              <a:t>View</a:t>
            </a:r>
            <a:r>
              <a:rPr lang="en-US" dirty="0">
                <a:latin typeface="Consolas" panose="020B0609020204030204" pitchFamily="49" charset="0"/>
              </a:rPr>
              <a:t> </a:t>
            </a:r>
            <a:r>
              <a:rPr lang="en-US" dirty="0" err="1" smtClean="0">
                <a:latin typeface="Consolas" panose="020B0609020204030204" pitchFamily="49" charset="0"/>
              </a:rPr>
              <a:t>convertView</a:t>
            </a:r>
            <a:r>
              <a:rPr lang="en-US" sz="3100" dirty="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b="1" dirty="0" err="1" smtClean="0">
                <a:latin typeface="Consolas" panose="020B0609020204030204" pitchFamily="49" charset="0"/>
              </a:rPr>
              <a:t>ViewGroup</a:t>
            </a:r>
            <a:r>
              <a:rPr lang="en-US" dirty="0" smtClean="0">
                <a:latin typeface="Consolas" panose="020B0609020204030204" pitchFamily="49" charset="0"/>
              </a:rPr>
              <a:t> </a:t>
            </a:r>
            <a:r>
              <a:rPr lang="en-US" dirty="0">
                <a:latin typeface="Consolas" panose="020B0609020204030204" pitchFamily="49" charset="0"/>
              </a:rPr>
              <a:t>parent</a:t>
            </a:r>
            <a:r>
              <a:rPr lang="en-US" sz="3100" dirty="0">
                <a:solidFill>
                  <a:schemeClr val="bg1">
                    <a:lumMod val="75000"/>
                  </a:schemeClr>
                </a:solidFill>
                <a:latin typeface="Consolas" panose="020B0609020204030204" pitchFamily="49" charset="0"/>
              </a:rPr>
              <a:t>);</a:t>
            </a:r>
          </a:p>
          <a:p>
            <a:pPr marL="0" indent="0">
              <a:buNone/>
            </a:pPr>
            <a:r>
              <a:rPr lang="en-US" dirty="0"/>
              <a:t>Return a view for the given position, given a recycled </a:t>
            </a:r>
            <a:r>
              <a:rPr lang="en-US" dirty="0" err="1"/>
              <a:t>convertView</a:t>
            </a:r>
            <a:endParaRPr lang="en-US" dirty="0"/>
          </a:p>
        </p:txBody>
      </p:sp>
    </p:spTree>
    <p:extLst>
      <p:ext uri="{BB962C8B-B14F-4D97-AF65-F5344CB8AC3E}">
        <p14:creationId xmlns:p14="http://schemas.microsoft.com/office/powerpoint/2010/main" val="32065979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err="1" smtClean="0"/>
              <a:t>ListView</a:t>
            </a:r>
            <a:r>
              <a:rPr lang="en-US" dirty="0" smtClean="0"/>
              <a:t> &amp; </a:t>
            </a:r>
            <a:r>
              <a:rPr lang="en-US" dirty="0" err="1" smtClean="0"/>
              <a:t>RecyclerView</a:t>
            </a:r>
            <a:r>
              <a:rPr lang="en-US" dirty="0" smtClean="0"/>
              <a:t> are efficient for large data sets</a:t>
            </a:r>
          </a:p>
          <a:p>
            <a:r>
              <a:rPr lang="en-US" dirty="0" smtClean="0"/>
              <a:t>Grasping the concept of Adapters</a:t>
            </a:r>
          </a:p>
          <a:p>
            <a:r>
              <a:rPr lang="en-US" dirty="0" smtClean="0"/>
              <a:t>Array resources</a:t>
            </a:r>
          </a:p>
          <a:p>
            <a:r>
              <a:rPr lang="en-US" dirty="0" smtClean="0"/>
              <a:t>Creating </a:t>
            </a:r>
            <a:r>
              <a:rPr lang="en-US" dirty="0" err="1" smtClean="0"/>
              <a:t>ArrayAdapters</a:t>
            </a:r>
            <a:endParaRPr lang="en-US" dirty="0" smtClean="0"/>
          </a:p>
          <a:p>
            <a:r>
              <a:rPr lang="en-US" dirty="0" smtClean="0"/>
              <a:t>Hierarchy of types</a:t>
            </a:r>
          </a:p>
          <a:p>
            <a:r>
              <a:rPr lang="en-US" dirty="0" err="1" smtClean="0"/>
              <a:t>ListView</a:t>
            </a:r>
            <a:r>
              <a:rPr lang="en-US" dirty="0" smtClean="0"/>
              <a:t> &amp; </a:t>
            </a:r>
            <a:r>
              <a:rPr lang="en-US" dirty="0" err="1" smtClean="0"/>
              <a:t>ListActivity</a:t>
            </a:r>
            <a:endParaRPr lang="en-US" dirty="0" smtClean="0"/>
          </a:p>
          <a:p>
            <a:pPr lvl="1"/>
            <a:r>
              <a:rPr lang="en-US" dirty="0" err="1" smtClean="0"/>
              <a:t>onListItemClicked</a:t>
            </a:r>
            <a:r>
              <a:rPr lang="en-US" dirty="0" smtClean="0"/>
              <a:t>()</a:t>
            </a: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76727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37518483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22848664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smtClean="0"/>
              <a:t>Custom adapters</a:t>
            </a:r>
          </a:p>
          <a:p>
            <a:pPr lvl="1"/>
            <a:r>
              <a:rPr lang="en-US" dirty="0" err="1" smtClean="0"/>
              <a:t>CustomAdapter</a:t>
            </a:r>
            <a:r>
              <a:rPr lang="en-US" dirty="0" smtClean="0"/>
              <a:t> extends </a:t>
            </a:r>
            <a:r>
              <a:rPr lang="en-US" dirty="0" err="1" smtClean="0"/>
              <a:t>BaseAdapter</a:t>
            </a:r>
            <a:endParaRPr lang="en-US" dirty="0" smtClean="0"/>
          </a:p>
          <a:p>
            <a:r>
              <a:rPr lang="en-US" dirty="0" smtClean="0"/>
              <a:t>Android Studio’s auto-completion</a:t>
            </a:r>
          </a:p>
          <a:p>
            <a:r>
              <a:rPr lang="en-US" dirty="0" smtClean="0"/>
              <a:t>Using the </a:t>
            </a:r>
            <a:r>
              <a:rPr lang="en-US" dirty="0" err="1" smtClean="0"/>
              <a:t>LayoutInflater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6934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8795111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897392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60593589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6016553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4023631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Review Activities, Intents, </a:t>
            </a:r>
            <a:r>
              <a:rPr lang="en-US" dirty="0" err="1" smtClean="0"/>
              <a:t>ListViews</a:t>
            </a:r>
            <a:r>
              <a:rPr lang="en-US" dirty="0" smtClean="0"/>
              <a:t> and </a:t>
            </a:r>
            <a:r>
              <a:rPr lang="en-US" dirty="0" err="1" smtClean="0"/>
              <a:t>ListAdapters</a:t>
            </a:r>
            <a:endParaRPr lang="en-US" dirty="0"/>
          </a:p>
          <a:p>
            <a:r>
              <a:rPr lang="en-US" dirty="0" smtClean="0"/>
              <a:t>See if you can get </a:t>
            </a:r>
            <a:r>
              <a:rPr lang="en-US" dirty="0" err="1" smtClean="0"/>
              <a:t>RecyclerView</a:t>
            </a:r>
            <a:r>
              <a:rPr lang="en-US" dirty="0" smtClean="0"/>
              <a:t> hooked up</a:t>
            </a:r>
          </a:p>
          <a:p>
            <a:endParaRPr lang="en-US" dirty="0" smtClean="0"/>
          </a:p>
          <a:p>
            <a:r>
              <a:rPr lang="en-US" dirty="0" smtClean="0"/>
              <a:t>Relax and be refreshed for another day!</a:t>
            </a:r>
            <a:endParaRPr lang="en-US" dirty="0"/>
          </a:p>
        </p:txBody>
      </p:sp>
    </p:spTree>
    <p:extLst>
      <p:ext uri="{BB962C8B-B14F-4D97-AF65-F5344CB8AC3E}">
        <p14:creationId xmlns:p14="http://schemas.microsoft.com/office/powerpoint/2010/main" val="39145038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37450014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An image viewing </a:t>
            </a:r>
            <a:r>
              <a:rPr lang="en-US" dirty="0" smtClean="0"/>
              <a:t>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3" y="2780928"/>
            <a:ext cx="2133600" cy="1752600"/>
          </a:xfrm>
          <a:prstGeom prst="rect">
            <a:avLst/>
          </a:prstGeom>
        </p:spPr>
      </p:pic>
      <p:sp>
        <p:nvSpPr>
          <p:cNvPr id="10" name="Content Placeholder 2"/>
          <p:cNvSpPr>
            <a:spLocks noGrp="1"/>
          </p:cNvSpPr>
          <p:nvPr>
            <p:ph idx="1"/>
          </p:nvPr>
        </p:nvSpPr>
        <p:spPr>
          <a:xfrm>
            <a:off x="452734"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452734"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cxnSp>
        <p:nvCxnSpPr>
          <p:cNvPr id="9" name="Straight Arrow Connector 8"/>
          <p:cNvCxnSpPr/>
          <p:nvPr/>
        </p:nvCxnSpPr>
        <p:spPr>
          <a:xfrm flipV="1">
            <a:off x="8256240" y="2924944"/>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481811" y="2672916"/>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3" name="Content Placeholder 2"/>
          <p:cNvSpPr>
            <a:spLocks noGrp="1"/>
          </p:cNvSpPr>
          <p:nvPr>
            <p:ph idx="1"/>
          </p:nvPr>
        </p:nvSpPr>
        <p:spPr/>
        <p:txBody>
          <a:bodyPr/>
          <a:lstStyle/>
          <a:p>
            <a:r>
              <a:rPr lang="en-US" dirty="0" smtClean="0"/>
              <a:t>Reusable &amp; modular</a:t>
            </a:r>
          </a:p>
          <a:p>
            <a:r>
              <a:rPr lang="en-US" dirty="0" smtClean="0"/>
              <a:t>Have their own lifecycle</a:t>
            </a:r>
          </a:p>
          <a:p>
            <a:r>
              <a:rPr lang="en-US" dirty="0" smtClean="0"/>
              <a:t>Interactions go through the </a:t>
            </a:r>
            <a:r>
              <a:rPr lang="en-US" dirty="0" err="1" smtClean="0"/>
              <a:t>FragmentManager</a:t>
            </a:r>
            <a:endParaRPr lang="en-US" dirty="0" smtClean="0"/>
          </a:p>
          <a:p>
            <a:pPr lvl="1"/>
            <a:r>
              <a:rPr lang="en-US" dirty="0" err="1">
                <a:latin typeface="Consolas" panose="020B0609020204030204" pitchFamily="49" charset="0"/>
              </a:rPr>
              <a:t>activity.getFragmentManager</a:t>
            </a:r>
            <a:r>
              <a:rPr lang="en-US" dirty="0">
                <a:latin typeface="Consolas" panose="020B0609020204030204" pitchFamily="49" charset="0"/>
              </a:rPr>
              <a:t>()</a:t>
            </a:r>
          </a:p>
          <a:p>
            <a:r>
              <a:rPr lang="en-US" dirty="0" smtClean="0"/>
              <a:t>Can be added to a layout through</a:t>
            </a:r>
          </a:p>
          <a:p>
            <a:pPr lvl="1"/>
            <a:r>
              <a:rPr lang="en-US" dirty="0" smtClean="0"/>
              <a:t>XML, as </a:t>
            </a:r>
            <a:r>
              <a:rPr lang="en-US" dirty="0" smtClean="0">
                <a:latin typeface="Consolas" panose="020B0609020204030204" pitchFamily="49" charset="0"/>
              </a:rPr>
              <a:t>&lt;fragment&gt;</a:t>
            </a:r>
            <a:r>
              <a:rPr lang="en-US" dirty="0" smtClean="0"/>
              <a:t>, or</a:t>
            </a:r>
          </a:p>
          <a:p>
            <a:pPr lvl="1"/>
            <a:r>
              <a:rPr lang="en-US" dirty="0" smtClean="0"/>
              <a:t>Code, using </a:t>
            </a:r>
            <a:r>
              <a:rPr lang="en-US" dirty="0" err="1" smtClean="0"/>
              <a:t>FragmentTransactions</a:t>
            </a:r>
            <a:endParaRPr lang="en-US" dirty="0"/>
          </a:p>
        </p:txBody>
      </p:sp>
    </p:spTree>
    <p:extLst>
      <p:ext uri="{BB962C8B-B14F-4D97-AF65-F5344CB8AC3E}">
        <p14:creationId xmlns:p14="http://schemas.microsoft.com/office/powerpoint/2010/main" val="3115389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pic>
        <p:nvPicPr>
          <p:cNvPr id="24578" name="Picture 2" descr="ejemplo-viewpager-parte1"/>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2277" y="1600200"/>
            <a:ext cx="25474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7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sp>
        <p:nvSpPr>
          <p:cNvPr id="3" name="Content Placeholder 2"/>
          <p:cNvSpPr>
            <a:spLocks noGrp="1"/>
          </p:cNvSpPr>
          <p:nvPr>
            <p:ph idx="1"/>
          </p:nvPr>
        </p:nvSpPr>
        <p:spPr/>
        <p:txBody>
          <a:bodyPr/>
          <a:lstStyle/>
          <a:p>
            <a:r>
              <a:rPr lang="en-US" dirty="0" smtClean="0"/>
              <a:t>Similar to a </a:t>
            </a:r>
            <a:r>
              <a:rPr lang="en-US" dirty="0" err="1" smtClean="0"/>
              <a:t>ListView</a:t>
            </a:r>
            <a:r>
              <a:rPr lang="en-US" dirty="0" smtClean="0"/>
              <a:t>:</a:t>
            </a:r>
          </a:p>
          <a:p>
            <a:pPr lvl="1"/>
            <a:r>
              <a:rPr lang="en-US" dirty="0" smtClean="0"/>
              <a:t>Adapter provides the data</a:t>
            </a:r>
          </a:p>
          <a:p>
            <a:pPr lvl="1"/>
            <a:r>
              <a:rPr lang="en-US" dirty="0" smtClean="0"/>
              <a:t>In theory, unlimited contents</a:t>
            </a:r>
          </a:p>
          <a:p>
            <a:r>
              <a:rPr lang="en-US" dirty="0" smtClean="0"/>
              <a:t>Items can be Views or Fragments</a:t>
            </a:r>
          </a:p>
          <a:p>
            <a:pPr lvl="1"/>
            <a:r>
              <a:rPr lang="en-US" dirty="0" smtClean="0"/>
              <a:t>For fragments, use a matching adapter:</a:t>
            </a:r>
          </a:p>
          <a:p>
            <a:pPr lvl="2"/>
            <a:r>
              <a:rPr lang="en-US" dirty="0" err="1" smtClean="0"/>
              <a:t>FragmentPagerAdapter</a:t>
            </a:r>
            <a:endParaRPr lang="en-US" dirty="0" smtClean="0"/>
          </a:p>
          <a:p>
            <a:pPr lvl="2"/>
            <a:r>
              <a:rPr lang="en-US" dirty="0" err="1" smtClean="0"/>
              <a:t>FragmentStatePagerAdapter</a:t>
            </a:r>
            <a:endParaRPr lang="en-US" dirty="0"/>
          </a:p>
        </p:txBody>
      </p:sp>
    </p:spTree>
    <p:extLst>
      <p:ext uri="{BB962C8B-B14F-4D97-AF65-F5344CB8AC3E}">
        <p14:creationId xmlns:p14="http://schemas.microsoft.com/office/powerpoint/2010/main" val="36035160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r>
              <a:rPr lang="en-US" dirty="0" smtClean="0"/>
              <a:t>Fragments and </a:t>
            </a:r>
            <a:r>
              <a:rPr lang="en-US" dirty="0" err="1" smtClean="0"/>
              <a:t>ViewPagers</a:t>
            </a:r>
            <a:endParaRPr lang="en-US" dirty="0" smtClean="0"/>
          </a:p>
          <a:p>
            <a:r>
              <a:rPr lang="en-US" dirty="0" smtClean="0"/>
              <a:t>The support package</a:t>
            </a:r>
            <a:endParaRPr lang="en-US" dirty="0"/>
          </a:p>
          <a:p>
            <a:r>
              <a:rPr lang="en-US" dirty="0"/>
              <a:t>Create </a:t>
            </a:r>
            <a:r>
              <a:rPr lang="en-US" dirty="0" err="1"/>
              <a:t>AnimalFragment</a:t>
            </a:r>
            <a:endParaRPr lang="en-US" dirty="0"/>
          </a:p>
          <a:p>
            <a:r>
              <a:rPr lang="en-US" dirty="0"/>
              <a:t>Implement </a:t>
            </a:r>
            <a:r>
              <a:rPr lang="en-US" dirty="0" err="1"/>
              <a:t>AnimalPagerAdapter</a:t>
            </a:r>
            <a:endParaRPr lang="en-US" dirty="0"/>
          </a:p>
          <a:p>
            <a:endParaRPr lang="en-US" dirty="0" smtClean="0"/>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39378</TotalTime>
  <Words>2011</Words>
  <Application>Microsoft Office PowerPoint</Application>
  <PresentationFormat>Widescreen</PresentationFormat>
  <Paragraphs>562</Paragraphs>
  <Slides>78</Slides>
  <Notes>18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Consolas</vt:lpstr>
      <vt:lpstr>MV Boli</vt:lpstr>
      <vt:lpstr>Roboto</vt:lpstr>
      <vt:lpstr>1_Office Theme</vt:lpstr>
      <vt:lpstr>Beginner’s Workshop</vt:lpstr>
      <vt:lpstr>Course Guide</vt:lpstr>
      <vt:lpstr>Agenda Monday</vt:lpstr>
      <vt:lpstr>Agenda Tuesday</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Explicit intents</vt:lpstr>
      <vt:lpstr>Explicit intents</vt:lpstr>
      <vt:lpstr>Implicit intents</vt:lpstr>
      <vt:lpstr>Implicit intents</vt:lpstr>
      <vt:lpstr>Tasks &amp; Activity Back Stack</vt:lpstr>
      <vt:lpstr>Tasks &amp; Activity Back Stack</vt:lpstr>
      <vt:lpstr>Tasks &amp; Activity Back Stack</vt:lpstr>
      <vt:lpstr>Lesson 3</vt:lpstr>
      <vt:lpstr>Lesson 3</vt:lpstr>
      <vt:lpstr>Lesson 3</vt:lpstr>
      <vt:lpstr>Lesson #4</vt:lpstr>
      <vt:lpstr>ListViews &amp; Adapters</vt:lpstr>
      <vt:lpstr>RecyclerView</vt:lpstr>
      <vt:lpstr>Adapter contract</vt:lpstr>
      <vt:lpstr>Lesson 4</vt:lpstr>
      <vt:lpstr>Lesson 4</vt:lpstr>
      <vt:lpstr>Lesson 4</vt:lpstr>
      <vt:lpstr>Lesson 4</vt:lpstr>
      <vt:lpstr>Lesson 4</vt:lpstr>
      <vt:lpstr>Lesson 4</vt:lpstr>
      <vt:lpstr>Lesson 4</vt:lpstr>
      <vt:lpstr>Lesson 4</vt:lpstr>
      <vt:lpstr>Lesson 4</vt:lpstr>
      <vt:lpstr>Lesson 4</vt:lpstr>
      <vt:lpstr>Homework</vt:lpstr>
      <vt:lpstr>Beginner’s Workshop</vt:lpstr>
      <vt:lpstr>Lesson #5</vt:lpstr>
      <vt:lpstr>Reusing fragments</vt:lpstr>
      <vt:lpstr>Reusing fragments</vt:lpstr>
      <vt:lpstr>Fragments</vt:lpstr>
      <vt:lpstr>ViewPager</vt:lpstr>
      <vt:lpstr>ViewPager</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457</cp:revision>
  <dcterms:created xsi:type="dcterms:W3CDTF">2012-01-27T11:16:21Z</dcterms:created>
  <dcterms:modified xsi:type="dcterms:W3CDTF">2016-05-02T14:07:21Z</dcterms:modified>
</cp:coreProperties>
</file>